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1" autoAdjust="0"/>
    <p:restoredTop sz="94660"/>
  </p:normalViewPr>
  <p:slideViewPr>
    <p:cSldViewPr>
      <p:cViewPr>
        <p:scale>
          <a:sx n="112" d="100"/>
          <a:sy n="112" d="100"/>
        </p:scale>
        <p:origin x="1848" y="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3FF8A59-6B32-4A66-BADE-B74EEE2B1E06}" type="datetimeFigureOut">
              <a:rPr lang="it-IT" smtClean="0"/>
              <a:t>04/03/16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2373ED9-0AAC-4BC0-920D-BFC4D01DE7BC}" type="slidenum">
              <a:rPr lang="it-IT" smtClean="0"/>
              <a:t>‹n.›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57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8A59-6B32-4A66-BADE-B74EEE2B1E06}" type="datetimeFigureOut">
              <a:rPr lang="it-IT" smtClean="0"/>
              <a:t>04/03/16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D9-0AAC-4BC0-920D-BFC4D01DE7B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28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8A59-6B32-4A66-BADE-B74EEE2B1E06}" type="datetimeFigureOut">
              <a:rPr lang="it-IT" smtClean="0"/>
              <a:t>04/03/16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D9-0AAC-4BC0-920D-BFC4D01DE7BC}" type="slidenum">
              <a:rPr lang="it-IT" smtClean="0"/>
              <a:t>‹n.›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1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8A59-6B32-4A66-BADE-B74EEE2B1E06}" type="datetimeFigureOut">
              <a:rPr lang="it-IT" smtClean="0"/>
              <a:t>04/03/16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D9-0AAC-4BC0-920D-BFC4D01DE7BC}" type="slidenum">
              <a:rPr lang="it-IT" smtClean="0"/>
              <a:t>‹n.›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808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8A59-6B32-4A66-BADE-B74EEE2B1E06}" type="datetimeFigureOut">
              <a:rPr lang="it-IT" smtClean="0"/>
              <a:t>04/03/16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D9-0AAC-4BC0-920D-BFC4D01DE7B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344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8A59-6B32-4A66-BADE-B74EEE2B1E06}" type="datetimeFigureOut">
              <a:rPr lang="it-IT" smtClean="0"/>
              <a:t>04/03/16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D9-0AAC-4BC0-920D-BFC4D01DE7BC}" type="slidenum">
              <a:rPr lang="it-IT" smtClean="0"/>
              <a:t>‹n.›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08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8A59-6B32-4A66-BADE-B74EEE2B1E06}" type="datetimeFigureOut">
              <a:rPr lang="it-IT" smtClean="0"/>
              <a:t>04/03/16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D9-0AAC-4BC0-920D-BFC4D01DE7BC}" type="slidenum">
              <a:rPr lang="it-IT" smtClean="0"/>
              <a:t>‹n.›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798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8A59-6B32-4A66-BADE-B74EEE2B1E06}" type="datetimeFigureOut">
              <a:rPr lang="it-IT" smtClean="0"/>
              <a:t>04/03/16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D9-0AAC-4BC0-920D-BFC4D01DE7BC}" type="slidenum">
              <a:rPr lang="it-IT" smtClean="0"/>
              <a:t>‹n.›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037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8A59-6B32-4A66-BADE-B74EEE2B1E06}" type="datetimeFigureOut">
              <a:rPr lang="it-IT" smtClean="0"/>
              <a:t>04/03/16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D9-0AAC-4BC0-920D-BFC4D01DE7BC}" type="slidenum">
              <a:rPr lang="it-IT" smtClean="0"/>
              <a:t>‹n.›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300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8A59-6B32-4A66-BADE-B74EEE2B1E06}" type="datetimeFigureOut">
              <a:rPr lang="it-IT" smtClean="0"/>
              <a:t>04/03/16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D9-0AAC-4BC0-920D-BFC4D01DE7B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0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8A59-6B32-4A66-BADE-B74EEE2B1E06}" type="datetimeFigureOut">
              <a:rPr lang="it-IT" smtClean="0"/>
              <a:t>04/03/16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D9-0AAC-4BC0-920D-BFC4D01DE7BC}" type="slidenum">
              <a:rPr lang="it-IT" smtClean="0"/>
              <a:t>‹n.›</a:t>
            </a:fld>
            <a:endParaRPr 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1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8A59-6B32-4A66-BADE-B74EEE2B1E06}" type="datetimeFigureOut">
              <a:rPr lang="it-IT" smtClean="0"/>
              <a:t>04/03/16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D9-0AAC-4BC0-920D-BFC4D01DE7B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77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8A59-6B32-4A66-BADE-B74EEE2B1E06}" type="datetimeFigureOut">
              <a:rPr lang="it-IT" smtClean="0"/>
              <a:t>04/03/16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D9-0AAC-4BC0-920D-BFC4D01DE7BC}" type="slidenum">
              <a:rPr lang="it-IT" smtClean="0"/>
              <a:t>‹n.›</a:t>
            </a:fld>
            <a:endParaRPr lang="it-IT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17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8A59-6B32-4A66-BADE-B74EEE2B1E06}" type="datetimeFigureOut">
              <a:rPr lang="it-IT" smtClean="0"/>
              <a:t>04/03/16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D9-0AAC-4BC0-920D-BFC4D01DE7BC}" type="slidenum">
              <a:rPr lang="it-IT" smtClean="0"/>
              <a:t>‹n.›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38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8A59-6B32-4A66-BADE-B74EEE2B1E06}" type="datetimeFigureOut">
              <a:rPr lang="it-IT" smtClean="0"/>
              <a:t>04/03/16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D9-0AAC-4BC0-920D-BFC4D01DE7B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350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8A59-6B32-4A66-BADE-B74EEE2B1E06}" type="datetimeFigureOut">
              <a:rPr lang="it-IT" smtClean="0"/>
              <a:t>04/03/16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D9-0AAC-4BC0-920D-BFC4D01DE7BC}" type="slidenum">
              <a:rPr lang="it-IT" smtClean="0"/>
              <a:t>‹n.›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815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8A59-6B32-4A66-BADE-B74EEE2B1E06}" type="datetimeFigureOut">
              <a:rPr lang="it-IT" smtClean="0"/>
              <a:t>04/03/16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3ED9-0AAC-4BC0-920D-BFC4D01DE7B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93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FF8A59-6B32-4A66-BADE-B74EEE2B1E06}" type="datetimeFigureOut">
              <a:rPr lang="it-IT" smtClean="0"/>
              <a:t>04/03/16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373ED9-0AAC-4BC0-920D-BFC4D01DE7B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30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  <p:sldLayoutId id="2147484128" r:id="rId15"/>
    <p:sldLayoutId id="2147484129" r:id="rId16"/>
    <p:sldLayoutId id="21474841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gif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691680" y="705467"/>
            <a:ext cx="6048672" cy="5087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 smtClean="0">
                <a:effectLst/>
                <a:latin typeface="Bookman Old Style"/>
                <a:ea typeface="Times New Roman"/>
                <a:cs typeface="Bookman Old Style"/>
              </a:rPr>
              <a:t>ERASMUS PLUS</a:t>
            </a:r>
            <a:endParaRPr lang="it-IT" sz="10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6000" dirty="0" smtClean="0">
                <a:solidFill>
                  <a:srgbClr val="004DBB"/>
                </a:solidFill>
                <a:effectLst/>
                <a:latin typeface="Algerian"/>
                <a:ea typeface="Times New Roman"/>
                <a:cs typeface="Algerian"/>
              </a:rPr>
              <a:t>NOTES OF EUROPE</a:t>
            </a:r>
            <a:endParaRPr lang="it-IT" sz="10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6000" dirty="0" smtClean="0">
                <a:solidFill>
                  <a:srgbClr val="004DBB"/>
                </a:solidFill>
                <a:effectLst/>
                <a:latin typeface="Algerian"/>
                <a:ea typeface="Times New Roman"/>
                <a:cs typeface="Algerian"/>
              </a:rPr>
              <a:t>NOE</a:t>
            </a:r>
            <a:endParaRPr lang="it-IT" sz="10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effectLst/>
                <a:latin typeface="Book Antiqua"/>
                <a:ea typeface="Times New Roman"/>
                <a:cs typeface="Book Antiqua"/>
              </a:rPr>
              <a:t>I.I.S.S E. Giannelli   Liceo Musicale </a:t>
            </a:r>
            <a:endParaRPr lang="it-IT" sz="10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effectLst/>
                <a:latin typeface="Book Antiqua"/>
                <a:ea typeface="Times New Roman"/>
                <a:cs typeface="Book Antiqua"/>
              </a:rPr>
              <a:t>CASARANO</a:t>
            </a:r>
            <a:endParaRPr lang="it-IT" sz="10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000" dirty="0">
                <a:ea typeface="Times New Roman"/>
                <a:cs typeface="Calibri"/>
              </a:rPr>
              <a:t> </a:t>
            </a:r>
            <a:endParaRPr lang="it-IT" sz="1000" dirty="0">
              <a:ea typeface="Times New Roman"/>
              <a:cs typeface="Times New Roman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55576"/>
            <a:ext cx="2320178" cy="45568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8" y="2769858"/>
            <a:ext cx="2483767" cy="131828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69857"/>
            <a:ext cx="2483767" cy="131828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5634847"/>
            <a:ext cx="643632" cy="8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8000" cy="6966000"/>
          </a:xfrm>
          <a:prstGeom prst="rect">
            <a:avLst/>
          </a:prstGeom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r="61799" b="5335"/>
          <a:stretch/>
        </p:blipFill>
        <p:spPr bwMode="auto">
          <a:xfrm>
            <a:off x="982165" y="1196752"/>
            <a:ext cx="2797747" cy="52565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</p:pic>
      <p:sp>
        <p:nvSpPr>
          <p:cNvPr id="2" name="Rettangolo 1"/>
          <p:cNvSpPr/>
          <p:nvPr/>
        </p:nvSpPr>
        <p:spPr>
          <a:xfrm>
            <a:off x="4632255" y="1436533"/>
            <a:ext cx="4176464" cy="4626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600" b="1" dirty="0" smtClean="0">
                <a:effectLst/>
                <a:ea typeface="Calibri"/>
                <a:cs typeface="Times New Roman"/>
              </a:rPr>
              <a:t>Nome</a:t>
            </a:r>
            <a:r>
              <a:rPr lang="it-IT" dirty="0">
                <a:ea typeface="Calibri"/>
                <a:cs typeface="Times New Roman"/>
              </a:rPr>
              <a:t>: </a:t>
            </a:r>
            <a:r>
              <a:rPr lang="it-IT" sz="2000" i="1" dirty="0">
                <a:ea typeface="Calibri"/>
                <a:cs typeface="Times New Roman"/>
              </a:rPr>
              <a:t>Archita </a:t>
            </a:r>
            <a:r>
              <a:rPr lang="it-IT" sz="2000" dirty="0">
                <a:ea typeface="Calibri"/>
                <a:cs typeface="Times New Roman"/>
              </a:rPr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 smtClean="0">
                <a:effectLst/>
                <a:ea typeface="Calibri"/>
                <a:cs typeface="Times New Roman"/>
              </a:rPr>
              <a:t>Cognome</a:t>
            </a:r>
            <a:r>
              <a:rPr lang="it-IT" sz="2000" dirty="0">
                <a:ea typeface="Calibri"/>
                <a:cs typeface="Times New Roman"/>
              </a:rPr>
              <a:t>: </a:t>
            </a:r>
            <a:r>
              <a:rPr lang="it-IT" sz="2000" i="1" dirty="0" smtClean="0">
                <a:ea typeface="Calibri"/>
                <a:cs typeface="Times New Roman"/>
              </a:rPr>
              <a:t>Da </a:t>
            </a:r>
            <a:r>
              <a:rPr lang="it-IT" sz="2000" i="1" dirty="0">
                <a:ea typeface="Calibri"/>
                <a:cs typeface="Times New Roman"/>
              </a:rPr>
              <a:t>Taranto                                                           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 smtClean="0">
                <a:effectLst/>
                <a:ea typeface="Calibri"/>
                <a:cs typeface="Times New Roman"/>
              </a:rPr>
              <a:t>Dati anagrafici</a:t>
            </a:r>
            <a:r>
              <a:rPr lang="it-IT" sz="2000" dirty="0">
                <a:ea typeface="Calibri"/>
                <a:cs typeface="Times New Roman"/>
              </a:rPr>
              <a:t>: </a:t>
            </a:r>
            <a:r>
              <a:rPr lang="it-IT" sz="2000" i="1" dirty="0">
                <a:ea typeface="Calibri"/>
                <a:cs typeface="Times New Roman"/>
              </a:rPr>
              <a:t>428 a.C. –360 </a:t>
            </a:r>
            <a:r>
              <a:rPr lang="it-IT" sz="2000" i="1" dirty="0" err="1">
                <a:ea typeface="Calibri"/>
                <a:cs typeface="Times New Roman"/>
              </a:rPr>
              <a:t>a.C</a:t>
            </a:r>
            <a:endParaRPr lang="it-IT" sz="2000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 smtClean="0">
                <a:effectLst/>
                <a:ea typeface="Calibri"/>
                <a:cs typeface="Times New Roman"/>
              </a:rPr>
              <a:t>Zone aree d‘ influenza </a:t>
            </a:r>
            <a:r>
              <a:rPr lang="it-IT" sz="2000" dirty="0">
                <a:ea typeface="Calibri"/>
                <a:cs typeface="Times New Roman"/>
              </a:rPr>
              <a:t>: </a:t>
            </a:r>
            <a:r>
              <a:rPr lang="it-IT" sz="2000" i="1" dirty="0">
                <a:ea typeface="Calibri"/>
                <a:cs typeface="Times New Roman"/>
              </a:rPr>
              <a:t>Taranto-Mattinata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 smtClean="0">
                <a:effectLst/>
                <a:ea typeface="Calibri"/>
                <a:cs typeface="Times New Roman"/>
              </a:rPr>
              <a:t>Professione</a:t>
            </a:r>
            <a:r>
              <a:rPr lang="it-IT" sz="2000" dirty="0">
                <a:ea typeface="Calibri"/>
                <a:cs typeface="Times New Roman"/>
              </a:rPr>
              <a:t>: </a:t>
            </a:r>
            <a:r>
              <a:rPr lang="it-IT" sz="2000" i="1" dirty="0">
                <a:ea typeface="Calibri"/>
                <a:cs typeface="Times New Roman"/>
              </a:rPr>
              <a:t>filosofo, matematico e politico greco antico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 smtClean="0">
                <a:effectLst/>
                <a:ea typeface="Calibri"/>
                <a:cs typeface="Times New Roman"/>
              </a:rPr>
              <a:t>Opere</a:t>
            </a:r>
            <a:r>
              <a:rPr lang="it-IT" sz="2000" dirty="0">
                <a:ea typeface="Calibri"/>
                <a:cs typeface="Times New Roman"/>
              </a:rPr>
              <a:t>: </a:t>
            </a:r>
            <a:r>
              <a:rPr lang="it-IT" sz="2000" i="1" dirty="0" smtClean="0">
                <a:effectLst/>
                <a:ea typeface="Calibri"/>
                <a:cs typeface="Times New Roman"/>
              </a:rPr>
              <a:t>Trattati e Opere a carattere  Filosofico, Politico , Matematico, Musicale oltre a importanti studi di meccanica</a:t>
            </a:r>
            <a:r>
              <a:rPr lang="it-IT" sz="2400" i="1" dirty="0" smtClean="0">
                <a:effectLst/>
                <a:ea typeface="Calibri"/>
                <a:cs typeface="Times New Roman"/>
              </a:rPr>
              <a:t>.</a:t>
            </a:r>
            <a:endParaRPr lang="it-IT" i="1" dirty="0">
              <a:ea typeface="Calibri"/>
              <a:cs typeface="Times New Roman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85842" y="33304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smtClean="0"/>
              <a:t>ARCHITA</a:t>
            </a:r>
            <a:endParaRPr lang="it-IT" sz="3600" b="1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55576"/>
            <a:ext cx="2320178" cy="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763688" y="620688"/>
            <a:ext cx="5958408" cy="480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a typeface="Times New Roman"/>
                <a:cs typeface="Calibri"/>
              </a:rPr>
              <a:t>MOTIVAZIONI DI RICERCA</a:t>
            </a:r>
            <a:endParaRPr lang="it-IT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a typeface="Times New Roman"/>
                <a:cs typeface="Calibri"/>
              </a:rPr>
              <a:t>Archita compie studi relativi all'altezza dei suoni determinando la loro velocità di propagazione; </a:t>
            </a:r>
            <a:r>
              <a:rPr lang="it-IT" sz="2800" dirty="0" smtClean="0">
                <a:ea typeface="Times New Roman"/>
                <a:cs typeface="Calibri"/>
              </a:rPr>
              <a:t>descrive </a:t>
            </a:r>
            <a:r>
              <a:rPr lang="it-IT" sz="2800" dirty="0">
                <a:ea typeface="Times New Roman"/>
                <a:cs typeface="Calibri"/>
              </a:rPr>
              <a:t>la costruzione delle scale musicali nei tre generi </a:t>
            </a:r>
            <a:r>
              <a:rPr lang="it-IT" sz="2800" i="1" dirty="0">
                <a:ea typeface="Times New Roman"/>
                <a:cs typeface="Calibri"/>
              </a:rPr>
              <a:t>diatonico, cromatico ed enarmonico</a:t>
            </a:r>
            <a:r>
              <a:rPr lang="it-IT" sz="2800" dirty="0">
                <a:ea typeface="Times New Roman"/>
                <a:cs typeface="Calibri"/>
              </a:rPr>
              <a:t>.</a:t>
            </a:r>
            <a:endParaRPr lang="it-IT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a typeface="Times New Roman"/>
                <a:cs typeface="Calibri"/>
              </a:rPr>
              <a:t>Teorizzò, inoltre, che l'ottava poteva essere divisa in 12 semitoni ed indicò un divisore che ne consentisse la partizione .</a:t>
            </a:r>
            <a:endParaRPr lang="it-IT" sz="2800" dirty="0">
              <a:ea typeface="Times New Roman"/>
              <a:cs typeface="Times New Roman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55576"/>
            <a:ext cx="2320178" cy="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140460" y="1681855"/>
            <a:ext cx="4572000" cy="34942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 smtClean="0">
                <a:effectLst/>
                <a:ea typeface="Calibri"/>
                <a:cs typeface="Times New Roman"/>
              </a:rPr>
              <a:t>Nome</a:t>
            </a:r>
            <a:r>
              <a:rPr lang="it-IT" sz="1400" dirty="0">
                <a:ea typeface="Calibri"/>
                <a:cs typeface="Times New Roman"/>
              </a:rPr>
              <a:t>: </a:t>
            </a:r>
            <a:r>
              <a:rPr lang="it-IT" i="1" dirty="0" err="1">
                <a:ea typeface="Calibri"/>
                <a:cs typeface="Times New Roman"/>
              </a:rPr>
              <a:t>Aristosseno</a:t>
            </a:r>
            <a:endParaRPr lang="it-IT" sz="1400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 smtClean="0">
                <a:effectLst/>
                <a:ea typeface="Calibri"/>
                <a:cs typeface="Times New Roman"/>
              </a:rPr>
              <a:t>Cognome</a:t>
            </a:r>
            <a:r>
              <a:rPr lang="it-IT" sz="1400" dirty="0">
                <a:ea typeface="Calibri"/>
                <a:cs typeface="Times New Roman"/>
              </a:rPr>
              <a:t>:  </a:t>
            </a:r>
            <a:r>
              <a:rPr lang="it-IT" i="1" dirty="0">
                <a:ea typeface="Calibri"/>
                <a:cs typeface="Times New Roman"/>
              </a:rPr>
              <a:t>Di Taranto</a:t>
            </a:r>
            <a:endParaRPr lang="it-IT" sz="1400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 smtClean="0">
                <a:effectLst/>
                <a:ea typeface="Calibri"/>
                <a:cs typeface="Times New Roman"/>
              </a:rPr>
              <a:t>Dati anagrafici</a:t>
            </a:r>
            <a:r>
              <a:rPr lang="it-IT" sz="1400" b="1" dirty="0">
                <a:ea typeface="Calibri"/>
                <a:cs typeface="Times New Roman"/>
              </a:rPr>
              <a:t>: </a:t>
            </a:r>
            <a:r>
              <a:rPr lang="it-IT" i="1" dirty="0">
                <a:ea typeface="Calibri"/>
                <a:cs typeface="Times New Roman"/>
              </a:rPr>
              <a:t>375 a.C. – dopo il 322 a.C.</a:t>
            </a:r>
            <a:endParaRPr lang="it-IT" sz="1400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 smtClean="0">
                <a:effectLst/>
                <a:ea typeface="Calibri"/>
                <a:cs typeface="Times New Roman"/>
              </a:rPr>
              <a:t>Area d ‘ influenza </a:t>
            </a:r>
            <a:r>
              <a:rPr lang="it-IT" sz="1400" dirty="0">
                <a:ea typeface="Calibri"/>
                <a:cs typeface="Times New Roman"/>
              </a:rPr>
              <a:t>: </a:t>
            </a:r>
            <a:r>
              <a:rPr lang="it-IT" i="1" dirty="0">
                <a:ea typeface="Calibri"/>
                <a:cs typeface="Times New Roman"/>
              </a:rPr>
              <a:t>Taranto</a:t>
            </a:r>
            <a:endParaRPr lang="it-IT" sz="1400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 smtClean="0">
                <a:effectLst/>
                <a:ea typeface="Calibri"/>
                <a:cs typeface="Times New Roman"/>
              </a:rPr>
              <a:t>Professione</a:t>
            </a:r>
            <a:r>
              <a:rPr lang="it-IT" sz="1400" b="1" dirty="0">
                <a:ea typeface="Calibri"/>
                <a:cs typeface="Times New Roman"/>
              </a:rPr>
              <a:t>:  </a:t>
            </a:r>
            <a:r>
              <a:rPr lang="it-IT" i="1" dirty="0">
                <a:ea typeface="Calibri"/>
                <a:cs typeface="Times New Roman"/>
              </a:rPr>
              <a:t>compositore e filosofo greco antico, peripatetico e scrittore di teoria </a:t>
            </a:r>
            <a:r>
              <a:rPr lang="it-IT" i="1" dirty="0" smtClean="0">
                <a:ea typeface="Calibri"/>
                <a:cs typeface="Times New Roman"/>
              </a:rPr>
              <a:t>musicale</a:t>
            </a:r>
            <a:endParaRPr lang="it-IT" sz="1400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 smtClean="0">
                <a:effectLst/>
                <a:ea typeface="Calibri"/>
                <a:cs typeface="Times New Roman"/>
              </a:rPr>
              <a:t>Opere</a:t>
            </a:r>
            <a:r>
              <a:rPr lang="it-IT" sz="1400" b="1" dirty="0">
                <a:ea typeface="Calibri"/>
                <a:cs typeface="Times New Roman"/>
              </a:rPr>
              <a:t>: </a:t>
            </a:r>
            <a:r>
              <a:rPr lang="it-IT" sz="1400" i="1" dirty="0" smtClean="0">
                <a:effectLst/>
                <a:latin typeface="Andalus"/>
                <a:ea typeface="Calibri"/>
                <a:cs typeface="Times New Roman"/>
              </a:rPr>
              <a:t>Trattati e Opere a carattere  Filosofico, Religioso, Matematico, Musicale</a:t>
            </a:r>
            <a:endParaRPr lang="it-IT" sz="1400" i="1" dirty="0">
              <a:ea typeface="Calibri"/>
              <a:cs typeface="Times New Roman"/>
            </a:endParaRPr>
          </a:p>
        </p:txBody>
      </p:sp>
      <p:pic>
        <p:nvPicPr>
          <p:cNvPr id="5" name="Immagine 4" descr="Risultati immagini per aristossen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1855"/>
            <a:ext cx="3154548" cy="35466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2826060" y="368641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ARISTOSSENO</a:t>
            </a:r>
            <a:endParaRPr lang="it-IT" sz="36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55576"/>
            <a:ext cx="2320178" cy="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376772" y="764704"/>
            <a:ext cx="6390456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dirty="0">
                <a:ea typeface="Calibri"/>
                <a:cs typeface="Times New Roman"/>
              </a:rPr>
              <a:t>MOTIVAZIONI DI RICERCA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dirty="0"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dirty="0">
                <a:ea typeface="Calibri"/>
                <a:cs typeface="Times New Roman"/>
              </a:rPr>
              <a:t>Attribuisce alla musica valore etico educativo e didattico. </a:t>
            </a:r>
            <a:r>
              <a:rPr lang="it-IT" sz="2400" dirty="0" smtClean="0">
                <a:ea typeface="Calibri"/>
                <a:cs typeface="Times New Roman"/>
              </a:rPr>
              <a:t>Impiegandola la musica </a:t>
            </a:r>
            <a:r>
              <a:rPr lang="it-IT" sz="2400" dirty="0">
                <a:ea typeface="Calibri"/>
                <a:cs typeface="Times New Roman"/>
              </a:rPr>
              <a:t>come disciplina estetica per lo sviluppo armonico dell’anima e del corpo. In “Elementi di Armonia” riconosce l’importanza della memoria musicale come parte fondamentale del processo di riproduzione. Per </a:t>
            </a:r>
            <a:r>
              <a:rPr lang="it-IT" sz="2400" dirty="0" err="1">
                <a:ea typeface="Calibri"/>
                <a:cs typeface="Times New Roman"/>
              </a:rPr>
              <a:t>Aristosseno</a:t>
            </a:r>
            <a:r>
              <a:rPr lang="it-IT" sz="2400" dirty="0">
                <a:ea typeface="Calibri"/>
                <a:cs typeface="Times New Roman"/>
              </a:rPr>
              <a:t> compito del compositore è creare corrispondenze fra </a:t>
            </a:r>
            <a:r>
              <a:rPr lang="it-IT" sz="2400" b="1" dirty="0" smtClean="0">
                <a:ea typeface="Calibri"/>
                <a:cs typeface="Times New Roman"/>
              </a:rPr>
              <a:t>Parola-Ritmo-Suono</a:t>
            </a:r>
            <a:r>
              <a:rPr lang="it-IT" sz="2400" b="1" dirty="0">
                <a:ea typeface="Calibri"/>
                <a:cs typeface="Times New Roman"/>
              </a:rPr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69657"/>
            <a:ext cx="2320178" cy="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763688" y="1052736"/>
            <a:ext cx="6408712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4000" dirty="0" smtClean="0">
                <a:effectLst/>
                <a:latin typeface="MV Boli"/>
                <a:ea typeface="Calibri"/>
                <a:cs typeface="Times New Roman"/>
              </a:rPr>
              <a:t>COMPOSITORI E PENSATORI DI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4000" dirty="0" smtClean="0">
                <a:effectLst/>
                <a:latin typeface="MV Boli"/>
                <a:ea typeface="Calibri"/>
                <a:cs typeface="Times New Roman"/>
              </a:rPr>
              <a:t> “TERRA D’OTRANTO”</a:t>
            </a:r>
            <a:endParaRPr lang="it-IT" sz="4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MV Boli"/>
              <a:buChar char="-"/>
            </a:pPr>
            <a:r>
              <a:rPr lang="it-IT" sz="4000" dirty="0" smtClean="0">
                <a:effectLst/>
                <a:latin typeface="Times New Roman"/>
                <a:ea typeface="Calibri"/>
                <a:cs typeface="Times New Roman"/>
              </a:rPr>
              <a:t>Girolamo </a:t>
            </a:r>
            <a:r>
              <a:rPr lang="it-IT" sz="4000" dirty="0" err="1" smtClean="0">
                <a:effectLst/>
                <a:latin typeface="Times New Roman"/>
                <a:ea typeface="Calibri"/>
                <a:cs typeface="Times New Roman"/>
              </a:rPr>
              <a:t>Melcarne</a:t>
            </a:r>
            <a:endParaRPr lang="it-IT" sz="4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MV Boli"/>
              <a:buChar char="-"/>
            </a:pPr>
            <a:r>
              <a:rPr lang="it-IT" sz="4000" dirty="0" smtClean="0">
                <a:effectLst/>
                <a:latin typeface="Times New Roman"/>
                <a:ea typeface="Calibri"/>
                <a:cs typeface="Times New Roman"/>
              </a:rPr>
              <a:t>Leonardo Leo </a:t>
            </a:r>
            <a:endParaRPr lang="it-IT" sz="4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MV Boli"/>
              <a:buChar char="-"/>
            </a:pPr>
            <a:r>
              <a:rPr lang="it-IT" sz="4000" dirty="0" smtClean="0">
                <a:effectLst/>
                <a:latin typeface="Times New Roman"/>
                <a:ea typeface="Calibri"/>
                <a:cs typeface="Times New Roman"/>
              </a:rPr>
              <a:t>Giovanni Paisiello </a:t>
            </a:r>
            <a:endParaRPr lang="it-IT" sz="4000" dirty="0">
              <a:ea typeface="Calibri"/>
              <a:cs typeface="Times New Roman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55576"/>
            <a:ext cx="2320178" cy="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7384"/>
            <a:ext cx="10657184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123728" y="404664"/>
            <a:ext cx="4572000" cy="11825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a typeface="Calibri"/>
                <a:cs typeface="Times New Roman"/>
              </a:rPr>
              <a:t>TERRA D’OTRANTO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a typeface="Calibri"/>
                <a:cs typeface="Times New Roman"/>
              </a:rPr>
              <a:t>( 1231 -1861)</a:t>
            </a:r>
          </a:p>
        </p:txBody>
      </p:sp>
      <p:pic>
        <p:nvPicPr>
          <p:cNvPr id="5122" name="Picture 2" descr="230px-Provincia_Terra_di_Otra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676525" cy="34925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1360-otranto-puglia-vallard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97" y="1587167"/>
            <a:ext cx="4307458" cy="302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989348" y="4797152"/>
            <a:ext cx="684076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dirty="0">
                <a:ea typeface="Calibri"/>
                <a:cs typeface="Times New Roman"/>
              </a:rPr>
              <a:t>Provincia del: Regno di Sicilia, Regno di Napoli e Regno delle Due Sicilie </a:t>
            </a:r>
            <a:r>
              <a:rPr lang="it-IT" sz="2400" dirty="0" smtClean="0">
                <a:ea typeface="Calibri"/>
                <a:cs typeface="Times New Roman"/>
              </a:rPr>
              <a:t>definitivamente </a:t>
            </a:r>
            <a:r>
              <a:rPr lang="it-IT" sz="2400" dirty="0">
                <a:ea typeface="Calibri"/>
                <a:cs typeface="Times New Roman"/>
              </a:rPr>
              <a:t>smembrata nel 1861 con L’Unità d’ Italia.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55576"/>
            <a:ext cx="2320178" cy="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547664" y="318376"/>
            <a:ext cx="626469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it-IT" sz="2400" b="1" dirty="0">
                <a:solidFill>
                  <a:prstClr val="black"/>
                </a:solidFill>
                <a:ea typeface="Times New Roman"/>
                <a:cs typeface="Times New Roman"/>
              </a:rPr>
              <a:t>“GIROLAMO MELCARNE IL MONTESARDO”</a:t>
            </a:r>
            <a:endParaRPr lang="it-IT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73149" y="1124744"/>
            <a:ext cx="6696744" cy="5144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it-IT" sz="1600" b="1" dirty="0" smtClean="0">
                <a:effectLst/>
                <a:latin typeface="Times New Roman"/>
                <a:ea typeface="Times New Roman"/>
                <a:cs typeface="Times New Roman"/>
              </a:rPr>
              <a:t>NOME </a:t>
            </a:r>
            <a:r>
              <a:rPr lang="it-IT" sz="1600" dirty="0" smtClean="0">
                <a:effectLst/>
                <a:latin typeface="Times New Roman"/>
                <a:ea typeface="Times New Roman"/>
                <a:cs typeface="Times New Roman"/>
              </a:rPr>
              <a:t>Girolamo </a:t>
            </a:r>
            <a:endParaRPr lang="it-IT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it-IT" sz="1600" b="1" dirty="0" smtClean="0">
                <a:effectLst/>
                <a:latin typeface="Times New Roman"/>
                <a:ea typeface="Times New Roman"/>
                <a:cs typeface="Times New Roman"/>
              </a:rPr>
              <a:t>COGNOME </a:t>
            </a:r>
            <a:r>
              <a:rPr lang="it-IT" sz="1600" dirty="0" err="1" smtClean="0">
                <a:effectLst/>
                <a:latin typeface="Times New Roman"/>
                <a:ea typeface="Times New Roman"/>
                <a:cs typeface="Times New Roman"/>
              </a:rPr>
              <a:t>Melcarne</a:t>
            </a:r>
            <a:r>
              <a:rPr lang="it-IT" sz="1600" dirty="0" smtClean="0">
                <a:effectLst/>
                <a:latin typeface="Times New Roman"/>
                <a:ea typeface="Times New Roman"/>
                <a:cs typeface="Times New Roman"/>
              </a:rPr>
              <a:t> (detto il  Montesardo). </a:t>
            </a:r>
            <a:endParaRPr lang="it-IT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it-IT" sz="1600" b="1" dirty="0" smtClean="0">
                <a:effectLst/>
                <a:latin typeface="Times New Roman"/>
                <a:ea typeface="Times New Roman"/>
                <a:cs typeface="Times New Roman"/>
              </a:rPr>
              <a:t>DATI ANAGRAFICI </a:t>
            </a:r>
            <a:endParaRPr lang="it-IT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ea typeface="Times New Roman"/>
                <a:cs typeface="Times New Roman"/>
              </a:rPr>
              <a:t>nacque a </a:t>
            </a:r>
            <a:r>
              <a:rPr lang="it-IT" sz="1600" dirty="0" smtClean="0">
                <a:ea typeface="Times New Roman"/>
                <a:cs typeface="Times New Roman"/>
              </a:rPr>
              <a:t>Alessano</a:t>
            </a:r>
            <a:r>
              <a:rPr lang="it-IT" sz="1600" dirty="0">
                <a:ea typeface="Times New Roman"/>
                <a:cs typeface="Times New Roman"/>
              </a:rPr>
              <a:t>, intorno al </a:t>
            </a:r>
            <a:r>
              <a:rPr lang="it-IT" sz="1600" b="1" dirty="0">
                <a:ea typeface="Times New Roman"/>
                <a:cs typeface="Times New Roman"/>
              </a:rPr>
              <a:t>1580-1645 circa.</a:t>
            </a:r>
            <a:endParaRPr lang="it-IT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ea typeface="Times New Roman"/>
                <a:cs typeface="Times New Roman"/>
              </a:rPr>
              <a:t> </a:t>
            </a:r>
            <a:r>
              <a:rPr lang="it-IT" sz="1600" b="1" dirty="0" smtClean="0">
                <a:effectLst/>
                <a:latin typeface="Times New Roman"/>
                <a:ea typeface="Times New Roman"/>
                <a:cs typeface="Times New Roman"/>
              </a:rPr>
              <a:t>Aree d’influenza </a:t>
            </a:r>
            <a:endParaRPr lang="it-IT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 smtClean="0">
                <a:effectLst/>
                <a:latin typeface="Times New Roman"/>
                <a:ea typeface="Times New Roman"/>
                <a:cs typeface="Times New Roman"/>
              </a:rPr>
              <a:t>si sposta per Tricase, Roma, Firenze, Ancona, Bologna, Napoli</a:t>
            </a:r>
            <a:endParaRPr lang="it-IT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it-IT" sz="1600" b="1" dirty="0" smtClean="0">
                <a:effectLst/>
                <a:latin typeface="Times New Roman"/>
                <a:ea typeface="Times New Roman"/>
                <a:cs typeface="Times New Roman"/>
              </a:rPr>
              <a:t>PROFESSIONE </a:t>
            </a:r>
            <a:endParaRPr lang="it-IT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 smtClean="0">
                <a:effectLst/>
                <a:latin typeface="Times New Roman"/>
                <a:ea typeface="Times New Roman"/>
                <a:cs typeface="Times New Roman"/>
              </a:rPr>
              <a:t>Organista nella Basilica romana di </a:t>
            </a:r>
            <a:r>
              <a:rPr lang="it-IT" sz="1600" dirty="0" err="1" smtClean="0">
                <a:effectLst/>
                <a:latin typeface="Times New Roman"/>
                <a:ea typeface="Times New Roman"/>
                <a:cs typeface="Times New Roman"/>
              </a:rPr>
              <a:t>S.Maria</a:t>
            </a:r>
            <a:r>
              <a:rPr lang="it-IT" sz="1600" dirty="0" smtClean="0">
                <a:effectLst/>
                <a:latin typeface="Times New Roman"/>
                <a:ea typeface="Times New Roman"/>
                <a:cs typeface="Times New Roman"/>
              </a:rPr>
              <a:t> in Trastevere, cantore nella Basilica di San Petronio a Bologna, maestro di cappella nella Cattedrale di Fano e Ancona.</a:t>
            </a:r>
            <a:endParaRPr lang="it-IT" sz="1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it-IT" sz="1600" b="1" dirty="0" smtClean="0">
                <a:effectLst/>
                <a:latin typeface="Times New Roman"/>
                <a:ea typeface="Times New Roman"/>
                <a:cs typeface="Times New Roman"/>
              </a:rPr>
              <a:t>OPERE</a:t>
            </a:r>
            <a:endParaRPr lang="it-IT" sz="1600" dirty="0">
              <a:ea typeface="Calibri"/>
              <a:cs typeface="Times New Roman"/>
            </a:endParaRPr>
          </a:p>
          <a:p>
            <a:r>
              <a:rPr lang="it-IT" sz="1600" dirty="0" smtClean="0">
                <a:effectLst/>
                <a:latin typeface="Times New Roman"/>
                <a:ea typeface="Calibri"/>
              </a:rPr>
              <a:t>Il «picciolo libretto di balletti», intavolatura alfabetica per chitarra. Compositore di due madrigali a cinque voci miste “</a:t>
            </a:r>
            <a:r>
              <a:rPr lang="it-IT" sz="1600" i="1" dirty="0">
                <a:ea typeface="Calibri"/>
                <a:cs typeface="Times New Roman"/>
              </a:rPr>
              <a:t>E così vagli il pianto ch’</a:t>
            </a:r>
            <a:r>
              <a:rPr lang="it-IT" sz="1600" i="1" dirty="0" err="1">
                <a:ea typeface="Calibri"/>
                <a:cs typeface="Times New Roman"/>
              </a:rPr>
              <a:t>esc’o</a:t>
            </a:r>
            <a:r>
              <a:rPr lang="it-IT" sz="1600" i="1" dirty="0">
                <a:ea typeface="Calibri"/>
                <a:cs typeface="Times New Roman"/>
              </a:rPr>
              <a:t> mio sol, da bei </a:t>
            </a:r>
            <a:r>
              <a:rPr lang="it-IT" sz="1600" i="1" dirty="0" err="1">
                <a:ea typeface="Calibri"/>
                <a:cs typeface="Times New Roman"/>
              </a:rPr>
              <a:t>vostr’occhi</a:t>
            </a:r>
            <a:r>
              <a:rPr lang="it-IT" sz="1600" i="1" dirty="0">
                <a:ea typeface="Calibri"/>
                <a:cs typeface="Times New Roman"/>
              </a:rPr>
              <a:t>”</a:t>
            </a:r>
            <a:r>
              <a:rPr lang="it-IT" sz="1600" dirty="0">
                <a:ea typeface="Calibri"/>
                <a:cs typeface="Times New Roman"/>
              </a:rPr>
              <a:t> e “</a:t>
            </a:r>
            <a:r>
              <a:rPr lang="it-IT" sz="1600" i="1" dirty="0">
                <a:ea typeface="Calibri"/>
                <a:cs typeface="Times New Roman"/>
              </a:rPr>
              <a:t>Quando l’alba novella </a:t>
            </a:r>
            <a:r>
              <a:rPr lang="it-IT" sz="1600" i="1" dirty="0" err="1">
                <a:ea typeface="Calibri"/>
                <a:cs typeface="Times New Roman"/>
              </a:rPr>
              <a:t>adorn’il</a:t>
            </a:r>
            <a:r>
              <a:rPr lang="it-IT" sz="1600" i="1" dirty="0">
                <a:ea typeface="Calibri"/>
                <a:cs typeface="Times New Roman"/>
              </a:rPr>
              <a:t> </a:t>
            </a:r>
            <a:r>
              <a:rPr lang="it-IT" sz="1600" i="1" dirty="0" err="1">
                <a:ea typeface="Calibri"/>
                <a:cs typeface="Times New Roman"/>
              </a:rPr>
              <a:t>crin</a:t>
            </a:r>
            <a:r>
              <a:rPr lang="it-IT" sz="1600" i="1" dirty="0">
                <a:ea typeface="Calibri"/>
                <a:cs typeface="Times New Roman"/>
              </a:rPr>
              <a:t> di rose”</a:t>
            </a:r>
            <a:r>
              <a:rPr lang="it-IT" sz="1600" dirty="0" smtClean="0">
                <a:effectLst/>
                <a:latin typeface="Times New Roman"/>
                <a:ea typeface="Calibri"/>
              </a:rPr>
              <a:t> e di quattro mottetti sacri fino a otto voci. Brani in stile fiorentino “O fortunati giorni”. Con l’opera “I lieti giorni a Napoli” tenta di lodare Napoli e la sua bellezza.</a:t>
            </a:r>
            <a:endParaRPr lang="it-IT" sz="1600" dirty="0"/>
          </a:p>
        </p:txBody>
      </p:sp>
      <p:pic>
        <p:nvPicPr>
          <p:cNvPr id="5" name="Immagin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23" y="805882"/>
            <a:ext cx="2303734" cy="27822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55576"/>
            <a:ext cx="2320178" cy="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259632" y="1988840"/>
            <a:ext cx="7056784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dirty="0">
                <a:ea typeface="Times New Roman"/>
                <a:cs typeface="Calibri"/>
              </a:rPr>
              <a:t>MOTIVAZIONI DI RICERCA </a:t>
            </a:r>
            <a:endParaRPr lang="it-IT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dirty="0">
                <a:ea typeface="Times New Roman"/>
                <a:cs typeface="Calibri"/>
              </a:rPr>
              <a:t>Girolamo Montesardo teorizza una nuova intavolatura alfabetica per chitarra, da cui la celebre opera '</a:t>
            </a:r>
            <a:r>
              <a:rPr lang="it-IT" sz="2400" i="1" dirty="0">
                <a:ea typeface="Times New Roman"/>
                <a:cs typeface="Calibri"/>
              </a:rPr>
              <a:t>balletti sulla chitarra spagnola'</a:t>
            </a:r>
            <a:r>
              <a:rPr lang="it-IT" sz="2400" dirty="0">
                <a:ea typeface="Times New Roman"/>
                <a:cs typeface="Calibri"/>
              </a:rPr>
              <a:t>, </a:t>
            </a:r>
            <a:r>
              <a:rPr lang="it-IT" sz="2400" dirty="0" err="1">
                <a:ea typeface="Times New Roman"/>
                <a:cs typeface="Calibri"/>
              </a:rPr>
              <a:t>nonchè</a:t>
            </a:r>
            <a:r>
              <a:rPr lang="it-IT" sz="2400" dirty="0">
                <a:ea typeface="Times New Roman"/>
                <a:cs typeface="Calibri"/>
              </a:rPr>
              <a:t> un nuovo sistema di accordatura dello strumento.</a:t>
            </a:r>
            <a:endParaRPr lang="it-IT" sz="2400" dirty="0">
              <a:ea typeface="Times New Roman"/>
              <a:cs typeface="Times New Roman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55576"/>
            <a:ext cx="2320178" cy="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145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606675" cy="34766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35896" y="1166842"/>
            <a:ext cx="525658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COGNOME: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LEO</a:t>
            </a: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NOME: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LEONARDO ORONZO SALVATORE </a:t>
            </a: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ea typeface="Times New Roman" pitchFamily="18" charset="0"/>
                <a:cs typeface="Calibri" pitchFamily="34" charset="0"/>
              </a:rPr>
              <a:t>DATI ANAGRAFICI: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A SAN VITO DEI NORMANNI IL </a:t>
            </a:r>
            <a:r>
              <a:rPr kumimoji="0" lang="it-IT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5 AGOSTO 1694-NAPOLI</a:t>
            </a:r>
            <a:r>
              <a:rPr kumimoji="0" lang="it-IT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31 ottobre 1744</a:t>
            </a: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AREE D’INFLUENZA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: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 ROMA-NAPOLI-LORETO</a:t>
            </a: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PROFESSIONE: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COMPOSITORE ITALIANO</a:t>
            </a: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OPERE</a:t>
            </a:r>
            <a:r>
              <a:rPr lang="it-IT" i="1" dirty="0">
                <a:ea typeface="Times New Roman" pitchFamily="18" charset="0"/>
                <a:cs typeface="Calibri" pitchFamily="34" charset="0"/>
              </a:rPr>
              <a:t>: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 MUSICA SACRA E ORATORI, OPERE BUFFE E DRAMMI, MUSICA DA CAMERA E SINFONICA </a:t>
            </a: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CONCERTO IN G MAJOR PER FLAUTO, 2 VIOLINI E BC</a:t>
            </a: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SINFONIA IN A MAJOR</a:t>
            </a: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6 CONCERTI PER VIOLONCELLO</a:t>
            </a: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ORATORIO PER IL SANTO NATALE</a:t>
            </a: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06695" y="432429"/>
            <a:ext cx="2930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Leonardo Leo</a:t>
            </a:r>
            <a:endParaRPr lang="it-IT" sz="36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55576"/>
            <a:ext cx="2320178" cy="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475656" y="1772816"/>
            <a:ext cx="6624736" cy="312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a typeface="Times New Roman"/>
                <a:cs typeface="Calibri"/>
              </a:rPr>
              <a:t>MOTIVAZIONE DI RICERCA</a:t>
            </a:r>
            <a:endParaRPr lang="it-IT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a typeface="Times New Roman"/>
                <a:cs typeface="Calibri"/>
              </a:rPr>
              <a:t>Celebre compositore e capostipite della </a:t>
            </a:r>
            <a:r>
              <a:rPr lang="it-IT" sz="2800" b="1" dirty="0">
                <a:ea typeface="Times New Roman"/>
                <a:cs typeface="Calibri"/>
              </a:rPr>
              <a:t>SCUOLA NAPOLETANA </a:t>
            </a:r>
            <a:r>
              <a:rPr lang="it-IT" sz="2800" dirty="0">
                <a:ea typeface="Times New Roman"/>
                <a:cs typeface="Calibri"/>
              </a:rPr>
              <a:t>del XVIII sec.</a:t>
            </a:r>
            <a:endParaRPr lang="it-IT" sz="2800" dirty="0">
              <a:ea typeface="Times New Roman"/>
              <a:cs typeface="Times New Roman"/>
            </a:endParaRPr>
          </a:p>
          <a:p>
            <a:r>
              <a:rPr lang="it-IT" sz="2800" dirty="0">
                <a:ea typeface="Times New Roman"/>
                <a:cs typeface="Calibri"/>
              </a:rPr>
              <a:t>D'importanza notevole le sue composizioni strumentali che influenzeranno tutti i compositori del periodo </a:t>
            </a:r>
            <a:r>
              <a:rPr lang="it-IT" sz="2800" dirty="0" smtClean="0">
                <a:ea typeface="Times New Roman"/>
                <a:cs typeface="Calibri"/>
              </a:rPr>
              <a:t>classico.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32" y="6207976"/>
            <a:ext cx="2320178" cy="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39552" y="1700808"/>
            <a:ext cx="7992888" cy="257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3600" dirty="0">
                <a:ea typeface="Times New Roman"/>
                <a:cs typeface="Calibri"/>
              </a:rPr>
              <a:t>LABORATORIO </a:t>
            </a:r>
            <a:endParaRPr lang="it-IT" sz="3600" dirty="0" smtClean="0">
              <a:ea typeface="Times New Roman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3600" dirty="0" smtClean="0">
                <a:ea typeface="Times New Roman"/>
                <a:cs typeface="Calibri"/>
              </a:rPr>
              <a:t>Ricerca-Studio </a:t>
            </a:r>
            <a:r>
              <a:rPr lang="it-IT" sz="3600" dirty="0">
                <a:ea typeface="Times New Roman"/>
                <a:cs typeface="Calibri"/>
              </a:rPr>
              <a:t>sui pensatori alle origini del </a:t>
            </a:r>
            <a:r>
              <a:rPr lang="it-IT" sz="3600" i="1" dirty="0">
                <a:ea typeface="Times New Roman"/>
                <a:cs typeface="Calibri"/>
              </a:rPr>
              <a:t>CONCETTO MUSICALE EUROPEO</a:t>
            </a:r>
            <a:endParaRPr lang="it-IT" sz="3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ea typeface="Times New Roman"/>
                <a:cs typeface="Calibri"/>
              </a:rPr>
              <a:t> </a:t>
            </a:r>
            <a:endParaRPr lang="it-IT" sz="900" dirty="0">
              <a:ea typeface="Times New Roman"/>
              <a:cs typeface="Times New Roman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55576"/>
            <a:ext cx="2320178" cy="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169" name="Immagine 1" descr="Descrizione: https://upload.wikimedia.org/wikipedia/commons/b/b3/PaiselloVigeeLeBr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2" y="2060848"/>
            <a:ext cx="1905000" cy="23399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57823" y="2060848"/>
            <a:ext cx="655272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Nome: 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GIOVANNI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Cognome: 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PAISIELLO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Dati anagrafici: 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9  MAGGIO 1740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5 GIUGNO 1816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Aree</a:t>
            </a:r>
            <a:r>
              <a:rPr kumimoji="0" lang="it-IT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d’</a:t>
            </a:r>
            <a:r>
              <a:rPr kumimoji="0" lang="it-IT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infuelnza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TARANTO, NAPOLI, PARIGI, RUSSIA, VIENNA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Professione: 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COMPOSITORE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Opere: 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NINA, NITTETI, IL BARBIERE DI SIVIGLIA, LA SERVA PADRONA, IL RE TEODORO IN VENEZIA, DEMETRIO, L’IDOLO CINESE, L’ARABO CORTESE,  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ARTASERSE, DARDANE’                                           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flipH="1">
            <a:off x="2123728" y="61269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GIOVANNI PAISELLO</a:t>
            </a:r>
            <a:endParaRPr lang="it-IT" sz="36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32" y="6207976"/>
            <a:ext cx="2320178" cy="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556792" y="620688"/>
            <a:ext cx="6030416" cy="638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600" dirty="0">
                <a:ea typeface="Times New Roman"/>
                <a:cs typeface="Calibri"/>
              </a:rPr>
              <a:t>MOTIVAZIONI DI RICERCA</a:t>
            </a:r>
            <a:endParaRPr lang="it-IT" sz="3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600" dirty="0">
                <a:ea typeface="Times New Roman"/>
                <a:cs typeface="Calibri"/>
              </a:rPr>
              <a:t>Compositore fra i massimi esponenti dell'Opera Buffa Napoletana.</a:t>
            </a:r>
            <a:endParaRPr lang="it-IT" sz="3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600" dirty="0">
                <a:ea typeface="Times New Roman"/>
                <a:cs typeface="Calibri"/>
              </a:rPr>
              <a:t>Le sue opere furono rappresentate in tutti i maggiori teatri </a:t>
            </a:r>
            <a:r>
              <a:rPr lang="it-IT" sz="3600" dirty="0" smtClean="0">
                <a:ea typeface="Times New Roman"/>
                <a:cs typeface="Calibri"/>
              </a:rPr>
              <a:t>d’Europa</a:t>
            </a:r>
            <a:r>
              <a:rPr lang="it-IT" sz="3600" dirty="0">
                <a:ea typeface="Times New Roman"/>
                <a:cs typeface="Calibri"/>
              </a:rPr>
              <a:t>, contribuendo alla creazione dello stile </a:t>
            </a:r>
            <a:r>
              <a:rPr lang="it-IT" sz="3600" dirty="0" smtClean="0">
                <a:ea typeface="Times New Roman"/>
                <a:cs typeface="Calibri"/>
              </a:rPr>
              <a:t>operistico </a:t>
            </a:r>
            <a:r>
              <a:rPr lang="it-IT" sz="3600" dirty="0">
                <a:ea typeface="Times New Roman"/>
                <a:cs typeface="Calibri"/>
              </a:rPr>
              <a:t>italiano.</a:t>
            </a:r>
            <a:endParaRPr lang="it-IT" sz="36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000" dirty="0">
                <a:ea typeface="Times New Roman"/>
                <a:cs typeface="Calibri"/>
              </a:rPr>
              <a:t> </a:t>
            </a:r>
            <a:endParaRPr lang="it-IT" sz="1000" dirty="0">
              <a:ea typeface="Times New Roman"/>
              <a:cs typeface="Times New Roman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32" y="6207976"/>
            <a:ext cx="2320178" cy="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411760" y="1086074"/>
            <a:ext cx="4572000" cy="39749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4000" dirty="0">
                <a:ea typeface="Times New Roman"/>
                <a:cs typeface="Calibri"/>
              </a:rPr>
              <a:t>Laboratorio a  cura dei docenti:</a:t>
            </a:r>
            <a:endParaRPr lang="it-IT" sz="4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4000" dirty="0">
                <a:ea typeface="Times New Roman"/>
                <a:cs typeface="Calibri"/>
              </a:rPr>
              <a:t>F. </a:t>
            </a:r>
            <a:r>
              <a:rPr lang="it-IT" sz="4000" dirty="0" err="1">
                <a:ea typeface="Times New Roman"/>
                <a:cs typeface="Calibri"/>
              </a:rPr>
              <a:t>Protopapa</a:t>
            </a:r>
            <a:r>
              <a:rPr lang="it-IT" sz="4000" dirty="0">
                <a:ea typeface="Times New Roman"/>
                <a:cs typeface="Calibri"/>
              </a:rPr>
              <a:t>;</a:t>
            </a:r>
            <a:endParaRPr lang="it-IT" sz="4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4000" dirty="0">
                <a:ea typeface="Times New Roman"/>
                <a:cs typeface="Calibri"/>
              </a:rPr>
              <a:t>M. Potenza</a:t>
            </a:r>
            <a:endParaRPr lang="it-IT" sz="4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4000" dirty="0">
                <a:ea typeface="Times New Roman"/>
                <a:cs typeface="Calibri"/>
              </a:rPr>
              <a:t>S. Rizzo </a:t>
            </a:r>
            <a:endParaRPr lang="it-IT" sz="4000" dirty="0">
              <a:ea typeface="Times New Roman"/>
              <a:cs typeface="Times New Roman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55576"/>
            <a:ext cx="2320178" cy="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907704" y="625525"/>
            <a:ext cx="576064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 smtClean="0">
                <a:ea typeface="Times New Roman"/>
                <a:cs typeface="Calibri"/>
              </a:rPr>
              <a:t>ALLIEVI-RICERCATORI</a:t>
            </a:r>
            <a:endParaRPr lang="it-IT" sz="2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 err="1">
                <a:ea typeface="Times New Roman"/>
                <a:cs typeface="Calibri"/>
              </a:rPr>
              <a:t>Arlotta</a:t>
            </a:r>
            <a:r>
              <a:rPr lang="it-IT" sz="2000" dirty="0">
                <a:ea typeface="Times New Roman"/>
                <a:cs typeface="Calibri"/>
              </a:rPr>
              <a:t> Sara                   (Canto Lirico)</a:t>
            </a:r>
            <a:endParaRPr lang="it-IT" sz="2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 err="1">
                <a:ea typeface="Times New Roman"/>
                <a:cs typeface="Calibri"/>
              </a:rPr>
              <a:t>Carafa</a:t>
            </a:r>
            <a:r>
              <a:rPr lang="it-IT" sz="2000" dirty="0">
                <a:ea typeface="Times New Roman"/>
                <a:cs typeface="Calibri"/>
              </a:rPr>
              <a:t> Gabriele             (Pianoforte)</a:t>
            </a:r>
            <a:endParaRPr lang="it-IT" sz="2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ea typeface="Times New Roman"/>
                <a:cs typeface="Calibri"/>
              </a:rPr>
              <a:t>Cucinelli Leonardo        (Chitarra)</a:t>
            </a:r>
            <a:endParaRPr lang="it-IT" sz="2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 err="1">
                <a:ea typeface="Times New Roman"/>
                <a:cs typeface="Calibri"/>
              </a:rPr>
              <a:t>Fattizzo</a:t>
            </a:r>
            <a:r>
              <a:rPr lang="it-IT" sz="2000" dirty="0">
                <a:ea typeface="Times New Roman"/>
                <a:cs typeface="Calibri"/>
              </a:rPr>
              <a:t> Sharon              (Pianoforte)</a:t>
            </a:r>
            <a:endParaRPr lang="it-IT" sz="2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 err="1">
                <a:ea typeface="Times New Roman"/>
                <a:cs typeface="Calibri"/>
              </a:rPr>
              <a:t>Gerotto</a:t>
            </a:r>
            <a:r>
              <a:rPr lang="it-IT" sz="2000" dirty="0">
                <a:ea typeface="Times New Roman"/>
                <a:cs typeface="Calibri"/>
              </a:rPr>
              <a:t> Matteo             (Contrabbasso)</a:t>
            </a:r>
            <a:endParaRPr lang="it-IT" sz="2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ea typeface="Times New Roman"/>
                <a:cs typeface="Calibri"/>
              </a:rPr>
              <a:t>Greco Chiara                   (Canto Lirico)</a:t>
            </a:r>
            <a:endParaRPr lang="it-IT" sz="2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ea typeface="Times New Roman"/>
                <a:cs typeface="Calibri"/>
              </a:rPr>
              <a:t>Lazzari Maria Irene        (Percussioni)</a:t>
            </a:r>
            <a:endParaRPr lang="it-IT" sz="2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ea typeface="Times New Roman"/>
                <a:cs typeface="Calibri"/>
              </a:rPr>
              <a:t>Marsala Chiara                (Flauto Traverso)</a:t>
            </a:r>
            <a:endParaRPr lang="it-IT" sz="2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 err="1">
                <a:ea typeface="Times New Roman"/>
                <a:cs typeface="Calibri"/>
              </a:rPr>
              <a:t>Pizzolante</a:t>
            </a:r>
            <a:r>
              <a:rPr lang="it-IT" sz="2000" dirty="0">
                <a:ea typeface="Times New Roman"/>
                <a:cs typeface="Calibri"/>
              </a:rPr>
              <a:t> Stefano          (Pianoforte)</a:t>
            </a:r>
            <a:endParaRPr lang="it-IT" sz="2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 err="1">
                <a:ea typeface="Times New Roman"/>
                <a:cs typeface="Calibri"/>
              </a:rPr>
              <a:t>Scarciglia</a:t>
            </a:r>
            <a:r>
              <a:rPr lang="it-IT" sz="2000" dirty="0">
                <a:ea typeface="Times New Roman"/>
                <a:cs typeface="Calibri"/>
              </a:rPr>
              <a:t> Luana               (Canto Lirico) </a:t>
            </a:r>
            <a:endParaRPr lang="it-IT" sz="2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 err="1">
                <a:ea typeface="Times New Roman"/>
                <a:cs typeface="Calibri"/>
              </a:rPr>
              <a:t>Sergi</a:t>
            </a:r>
            <a:r>
              <a:rPr lang="it-IT" sz="2000" dirty="0">
                <a:ea typeface="Times New Roman"/>
                <a:cs typeface="Calibri"/>
              </a:rPr>
              <a:t> Pierluigi                   (Chitarra)</a:t>
            </a:r>
            <a:endParaRPr lang="it-IT" sz="2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ea typeface="Times New Roman"/>
                <a:cs typeface="Calibri"/>
              </a:rPr>
              <a:t> </a:t>
            </a:r>
            <a:endParaRPr lang="it-IT" sz="2000" dirty="0">
              <a:ea typeface="Times New Roman"/>
              <a:cs typeface="Times New Roman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55576"/>
            <a:ext cx="2320178" cy="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67544" y="2276872"/>
            <a:ext cx="8115694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900" dirty="0">
                <a:ea typeface="Calibri"/>
                <a:cs typeface="Times New Roman"/>
              </a:rPr>
              <a:t>	</a:t>
            </a:r>
            <a:r>
              <a:rPr lang="it-IT" sz="3600" dirty="0">
                <a:latin typeface="+mj-lt"/>
                <a:ea typeface="Apple Chancery" charset="0"/>
                <a:cs typeface="Apple Chancery" charset="0"/>
              </a:rPr>
              <a:t>“MAGNA GRECIA  E TERRA </a:t>
            </a:r>
            <a:r>
              <a:rPr lang="it-IT" sz="3600" dirty="0" smtClean="0">
                <a:latin typeface="+mj-lt"/>
                <a:ea typeface="Apple Chancery" charset="0"/>
                <a:cs typeface="Apple Chancery" charset="0"/>
              </a:rPr>
              <a:t>D’OTRANTO” CULLA </a:t>
            </a:r>
            <a:r>
              <a:rPr lang="it-IT" sz="3600" dirty="0">
                <a:latin typeface="+mj-lt"/>
                <a:ea typeface="Apple Chancery" charset="0"/>
                <a:cs typeface="Apple Chancery" charset="0"/>
              </a:rPr>
              <a:t>DELLE INNOVAZIONI MUSICALI EUROPEE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55576"/>
            <a:ext cx="2320178" cy="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286000" y="1700808"/>
            <a:ext cx="5166320" cy="397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a typeface="Calibri"/>
                <a:cs typeface="Times New Roman"/>
              </a:rPr>
              <a:t>PENSATORI ANTICHI DELLA MAGNA GRECIA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it-IT" sz="2800" dirty="0">
                <a:ea typeface="Calibri"/>
                <a:cs typeface="Times New Roman"/>
              </a:rPr>
              <a:t>PITAGORA </a:t>
            </a:r>
            <a:r>
              <a:rPr lang="it-IT" sz="2800" dirty="0" smtClean="0">
                <a:ea typeface="Calibri"/>
                <a:cs typeface="Times New Roman"/>
              </a:rPr>
              <a:t>DA </a:t>
            </a:r>
            <a:r>
              <a:rPr lang="it-IT" sz="2800" dirty="0">
                <a:ea typeface="Calibri"/>
                <a:cs typeface="Times New Roman"/>
              </a:rPr>
              <a:t>METAPONTO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it-IT" sz="2800" dirty="0" smtClean="0">
                <a:ea typeface="Calibri"/>
                <a:cs typeface="Times New Roman"/>
              </a:rPr>
              <a:t>ARCHISTASSENO </a:t>
            </a:r>
            <a:r>
              <a:rPr lang="it-IT" sz="2800" dirty="0">
                <a:ea typeface="Calibri"/>
                <a:cs typeface="Times New Roman"/>
              </a:rPr>
              <a:t>DA TARANTO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it-IT" sz="2800" dirty="0">
                <a:ea typeface="Calibri"/>
                <a:cs typeface="Times New Roman"/>
              </a:rPr>
              <a:t>ARCHITA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900" dirty="0">
                <a:ea typeface="Calibri"/>
                <a:cs typeface="Times New Roman"/>
              </a:rPr>
              <a:t> 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55576"/>
            <a:ext cx="2320178" cy="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0" t="6884" r="17635" b="35321"/>
          <a:stretch/>
        </p:blipFill>
        <p:spPr bwMode="auto">
          <a:xfrm>
            <a:off x="2591779" y="1052736"/>
            <a:ext cx="396044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365273" y="203203"/>
            <a:ext cx="4542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LA MAGNA GRECIA</a:t>
            </a:r>
            <a:endParaRPr lang="it-IT" sz="36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87624" y="5013176"/>
            <a:ext cx="64024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La Magna Grecia era area di collocazione nell’Italia meridionale che comprendeva vaste zone delle attuali Puglia, Basilicata, Calabria, Campania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 smtClean="0"/>
              <a:t>Dal VII secolo secolo A.C. III secolo A.C.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69657"/>
            <a:ext cx="2320178" cy="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7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2168"/>
            <a:ext cx="3268116" cy="469634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139952" y="1527584"/>
            <a:ext cx="4572000" cy="53455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 smtClean="0">
                <a:effectLst/>
                <a:latin typeface="Andalus"/>
                <a:ea typeface="Calibri"/>
                <a:cs typeface="Times New Roman"/>
              </a:rPr>
              <a:t>NOME</a:t>
            </a:r>
            <a:r>
              <a:rPr lang="it-IT" i="1" dirty="0" smtClean="0">
                <a:effectLst/>
                <a:latin typeface="Andalus"/>
                <a:ea typeface="Calibri"/>
                <a:cs typeface="Times New Roman"/>
              </a:rPr>
              <a:t>: Pitagora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 smtClean="0">
                <a:effectLst/>
                <a:latin typeface="Andalus"/>
                <a:ea typeface="Calibri"/>
                <a:cs typeface="Times New Roman"/>
              </a:rPr>
              <a:t>COGNOME</a:t>
            </a:r>
            <a:r>
              <a:rPr lang="it-IT" dirty="0" smtClean="0">
                <a:effectLst/>
                <a:latin typeface="Andalus"/>
                <a:ea typeface="Calibri"/>
                <a:cs typeface="Times New Roman"/>
              </a:rPr>
              <a:t>: </a:t>
            </a:r>
            <a:r>
              <a:rPr lang="it-IT" i="1" dirty="0" smtClean="0">
                <a:effectLst/>
                <a:latin typeface="Andalus"/>
                <a:ea typeface="Calibri"/>
                <a:cs typeface="Times New Roman"/>
              </a:rPr>
              <a:t>Da Samo</a:t>
            </a:r>
            <a:endParaRPr lang="it-IT" sz="1400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 smtClean="0">
                <a:effectLst/>
                <a:latin typeface="Andalus"/>
                <a:ea typeface="Calibri"/>
                <a:cs typeface="Times New Roman"/>
              </a:rPr>
              <a:t>DATI ANAGRAFICI</a:t>
            </a:r>
            <a:r>
              <a:rPr lang="it-IT" i="1" dirty="0" smtClean="0">
                <a:effectLst/>
                <a:latin typeface="Andalus"/>
                <a:ea typeface="Calibri"/>
                <a:cs typeface="Times New Roman"/>
              </a:rPr>
              <a:t>:  Samo</a:t>
            </a:r>
            <a:r>
              <a:rPr lang="it-IT" i="1" dirty="0" smtClean="0">
                <a:solidFill>
                  <a:srgbClr val="252525"/>
                </a:solidFill>
                <a:effectLst/>
                <a:latin typeface="Andalus"/>
                <a:ea typeface="Calibri"/>
                <a:cs typeface="Times New Roman"/>
              </a:rPr>
              <a:t>, </a:t>
            </a:r>
            <a:r>
              <a:rPr lang="it-IT" i="1" dirty="0" smtClean="0">
                <a:effectLst/>
                <a:latin typeface="Andalus"/>
                <a:ea typeface="Calibri"/>
                <a:cs typeface="Times New Roman"/>
              </a:rPr>
              <a:t>570</a:t>
            </a:r>
            <a:br>
              <a:rPr lang="it-IT" i="1" dirty="0" smtClean="0">
                <a:effectLst/>
                <a:latin typeface="Andalus"/>
                <a:ea typeface="Calibri"/>
                <a:cs typeface="Times New Roman"/>
              </a:rPr>
            </a:br>
            <a:r>
              <a:rPr lang="it-IT" i="1" dirty="0" smtClean="0">
                <a:effectLst/>
                <a:latin typeface="Andalus"/>
                <a:ea typeface="Calibri"/>
                <a:cs typeface="Times New Roman"/>
              </a:rPr>
              <a:t>                a.C. </a:t>
            </a:r>
            <a:r>
              <a:rPr lang="it-IT" i="1" dirty="0" smtClean="0">
                <a:solidFill>
                  <a:srgbClr val="252525"/>
                </a:solidFill>
                <a:effectLst/>
                <a:latin typeface="Andalus"/>
                <a:ea typeface="Calibri"/>
                <a:cs typeface="Times New Roman"/>
              </a:rPr>
              <a:t>circa – </a:t>
            </a:r>
            <a:r>
              <a:rPr lang="it-IT" i="1" dirty="0" smtClean="0">
                <a:effectLst/>
                <a:latin typeface="Andalus"/>
                <a:ea typeface="Calibri"/>
                <a:cs typeface="Times New Roman"/>
              </a:rPr>
              <a:t>Metaponto</a:t>
            </a:r>
            <a:r>
              <a:rPr lang="it-IT" i="1" dirty="0" smtClean="0">
                <a:solidFill>
                  <a:srgbClr val="252525"/>
                </a:solidFill>
                <a:effectLst/>
                <a:latin typeface="Andalus"/>
                <a:ea typeface="Calibri"/>
                <a:cs typeface="Times New Roman"/>
              </a:rPr>
              <a:t>, </a:t>
            </a:r>
            <a:r>
              <a:rPr lang="it-IT" i="1" dirty="0" smtClean="0">
                <a:effectLst/>
                <a:latin typeface="Andalus"/>
                <a:ea typeface="Calibri"/>
                <a:cs typeface="Times New Roman"/>
              </a:rPr>
              <a:t>495</a:t>
            </a:r>
            <a:br>
              <a:rPr lang="it-IT" i="1" dirty="0" smtClean="0">
                <a:effectLst/>
                <a:latin typeface="Andalus"/>
                <a:ea typeface="Calibri"/>
                <a:cs typeface="Times New Roman"/>
              </a:rPr>
            </a:br>
            <a:r>
              <a:rPr lang="it-IT" i="1" dirty="0" smtClean="0">
                <a:effectLst/>
                <a:latin typeface="Andalus"/>
                <a:ea typeface="Calibri"/>
                <a:cs typeface="Times New Roman"/>
              </a:rPr>
              <a:t>                a.C. </a:t>
            </a:r>
            <a:r>
              <a:rPr lang="it-IT" i="1" dirty="0" smtClean="0">
                <a:solidFill>
                  <a:srgbClr val="252525"/>
                </a:solidFill>
                <a:effectLst/>
                <a:latin typeface="Andalus"/>
                <a:ea typeface="Calibri"/>
                <a:cs typeface="Times New Roman"/>
              </a:rPr>
              <a:t>circa</a:t>
            </a:r>
            <a:endParaRPr lang="it-IT" sz="1400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330575" algn="l"/>
                <a:tab pos="3420745" algn="l"/>
              </a:tabLst>
            </a:pPr>
            <a:r>
              <a:rPr lang="it-IT" b="1" dirty="0" smtClean="0">
                <a:effectLst/>
                <a:latin typeface="Andalus"/>
                <a:ea typeface="Calibri"/>
                <a:cs typeface="Times New Roman"/>
              </a:rPr>
              <a:t>Aree d'Influenza</a:t>
            </a:r>
            <a:r>
              <a:rPr lang="it-IT" dirty="0" smtClean="0">
                <a:effectLst/>
                <a:latin typeface="Andalus"/>
                <a:ea typeface="Calibri"/>
                <a:cs typeface="Times New Roman"/>
              </a:rPr>
              <a:t>: </a:t>
            </a:r>
            <a:r>
              <a:rPr lang="it-IT" i="1" dirty="0" smtClean="0">
                <a:effectLst/>
                <a:latin typeface="Andalus"/>
                <a:ea typeface="Calibri"/>
                <a:cs typeface="Times New Roman"/>
              </a:rPr>
              <a:t>Egitto,</a:t>
            </a:r>
            <a:br>
              <a:rPr lang="it-IT" i="1" dirty="0" smtClean="0">
                <a:effectLst/>
                <a:latin typeface="Andalus"/>
                <a:ea typeface="Calibri"/>
                <a:cs typeface="Times New Roman"/>
              </a:rPr>
            </a:br>
            <a:r>
              <a:rPr lang="it-IT" i="1" dirty="0" smtClean="0">
                <a:effectLst/>
                <a:latin typeface="Andalus"/>
                <a:ea typeface="Calibri"/>
                <a:cs typeface="Times New Roman"/>
              </a:rPr>
              <a:t>                Babilonia, Crotone, Magna</a:t>
            </a:r>
            <a:br>
              <a:rPr lang="it-IT" i="1" dirty="0" smtClean="0">
                <a:effectLst/>
                <a:latin typeface="Andalus"/>
                <a:ea typeface="Calibri"/>
                <a:cs typeface="Times New Roman"/>
              </a:rPr>
            </a:br>
            <a:r>
              <a:rPr lang="it-IT" i="1" dirty="0" smtClean="0">
                <a:effectLst/>
                <a:latin typeface="Andalus"/>
                <a:ea typeface="Calibri"/>
                <a:cs typeface="Times New Roman"/>
              </a:rPr>
              <a:t>               Grecia (Taranto, Metaponto)</a:t>
            </a:r>
            <a:endParaRPr lang="it-IT" sz="1400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150870" algn="l"/>
                <a:tab pos="3330575" algn="l"/>
                <a:tab pos="3420745" algn="l"/>
              </a:tabLst>
            </a:pPr>
            <a:r>
              <a:rPr lang="it-IT" b="1" dirty="0" smtClean="0">
                <a:effectLst/>
                <a:latin typeface="Andalus"/>
                <a:ea typeface="Calibri"/>
                <a:cs typeface="Times New Roman"/>
              </a:rPr>
              <a:t>PROFESSIONE</a:t>
            </a:r>
            <a:r>
              <a:rPr lang="it-IT" dirty="0" smtClean="0">
                <a:effectLst/>
                <a:latin typeface="Andalus"/>
                <a:ea typeface="Calibri"/>
                <a:cs typeface="Times New Roman"/>
              </a:rPr>
              <a:t>: </a:t>
            </a:r>
            <a:r>
              <a:rPr lang="it-IT" i="1" dirty="0" smtClean="0">
                <a:effectLst/>
                <a:latin typeface="Andalus"/>
                <a:ea typeface="Calibri"/>
                <a:cs typeface="Times New Roman"/>
              </a:rPr>
              <a:t>matematico</a:t>
            </a:r>
            <a:r>
              <a:rPr lang="it-IT" i="1" dirty="0" smtClean="0">
                <a:solidFill>
                  <a:srgbClr val="252525"/>
                </a:solidFill>
                <a:effectLst/>
                <a:latin typeface="Andalus"/>
                <a:ea typeface="Calibri"/>
                <a:cs typeface="Times New Roman"/>
              </a:rPr>
              <a:t>,</a:t>
            </a:r>
            <a:br>
              <a:rPr lang="it-IT" i="1" dirty="0" smtClean="0">
                <a:solidFill>
                  <a:srgbClr val="252525"/>
                </a:solidFill>
                <a:effectLst/>
                <a:latin typeface="Andalus"/>
                <a:ea typeface="Calibri"/>
                <a:cs typeface="Times New Roman"/>
              </a:rPr>
            </a:br>
            <a:r>
              <a:rPr lang="it-IT" i="1" dirty="0" smtClean="0">
                <a:solidFill>
                  <a:srgbClr val="252525"/>
                </a:solidFill>
                <a:effectLst/>
                <a:latin typeface="Andalus"/>
                <a:ea typeface="Calibri"/>
                <a:cs typeface="Times New Roman"/>
              </a:rPr>
              <a:t>                politico, taumaturgo,</a:t>
            </a:r>
            <a:br>
              <a:rPr lang="it-IT" i="1" dirty="0" smtClean="0">
                <a:solidFill>
                  <a:srgbClr val="252525"/>
                </a:solidFill>
                <a:effectLst/>
                <a:latin typeface="Andalus"/>
                <a:ea typeface="Calibri"/>
                <a:cs typeface="Times New Roman"/>
              </a:rPr>
            </a:br>
            <a:r>
              <a:rPr lang="it-IT" i="1" dirty="0" smtClean="0">
                <a:solidFill>
                  <a:srgbClr val="252525"/>
                </a:solidFill>
                <a:effectLst/>
                <a:latin typeface="Andalus"/>
                <a:ea typeface="Calibri"/>
                <a:cs typeface="Times New Roman"/>
              </a:rPr>
              <a:t>               astronomo, scienziato</a:t>
            </a:r>
            <a:endParaRPr lang="it-IT" sz="1400" i="1" dirty="0">
              <a:ea typeface="Calibri"/>
              <a:cs typeface="Times New Roman"/>
            </a:endParaRPr>
          </a:p>
          <a:p>
            <a:r>
              <a:rPr lang="it-IT" b="1" dirty="0" smtClean="0">
                <a:effectLst/>
                <a:latin typeface="Andalus"/>
                <a:ea typeface="Calibri"/>
              </a:rPr>
              <a:t>OPERE</a:t>
            </a:r>
            <a:r>
              <a:rPr lang="it-IT" dirty="0" smtClean="0">
                <a:effectLst/>
                <a:latin typeface="Andalus"/>
                <a:ea typeface="Calibri"/>
              </a:rPr>
              <a:t>: </a:t>
            </a:r>
            <a:r>
              <a:rPr lang="it-IT" i="1" dirty="0" smtClean="0">
                <a:effectLst/>
                <a:latin typeface="Andalus"/>
                <a:ea typeface="Calibri"/>
              </a:rPr>
              <a:t>Trattati e Opere a carattere  Filosofico, Religioso, Matematico, Musicale</a:t>
            </a:r>
            <a:r>
              <a:rPr lang="it-IT" dirty="0" smtClean="0">
                <a:effectLst/>
                <a:latin typeface="Andalus"/>
                <a:ea typeface="Calibri"/>
              </a:rPr>
              <a:t/>
            </a:r>
            <a:br>
              <a:rPr lang="it-IT" dirty="0" smtClean="0">
                <a:effectLst/>
                <a:latin typeface="Andalus"/>
                <a:ea typeface="Calibri"/>
              </a:rPr>
            </a:br>
            <a:r>
              <a:rPr lang="it-IT" dirty="0" smtClean="0">
                <a:effectLst/>
                <a:latin typeface="Andalus"/>
                <a:ea typeface="Calibri"/>
              </a:rPr>
              <a:t/>
            </a:r>
            <a:br>
              <a:rPr lang="it-IT" dirty="0" smtClean="0">
                <a:effectLst/>
                <a:latin typeface="Andalus"/>
                <a:ea typeface="Calibri"/>
              </a:rPr>
            </a:b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89693" y="332656"/>
            <a:ext cx="25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PITAGORA</a:t>
            </a:r>
            <a:endParaRPr lang="it-IT" sz="36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98" y="6228514"/>
            <a:ext cx="2320178" cy="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331640" y="1268760"/>
            <a:ext cx="6840760" cy="3817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a typeface="Calibri"/>
                <a:cs typeface="Times New Roman"/>
              </a:rPr>
              <a:t>MOTIVAZIONI DI RICERCA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a typeface="Calibri"/>
                <a:cs typeface="Times New Roman"/>
              </a:rPr>
              <a:t>Pitagora è il primo filosofo a intuire lo stretto rapporto t</a:t>
            </a:r>
            <a:r>
              <a:rPr lang="it-IT" sz="2800" dirty="0" smtClean="0">
                <a:ea typeface="Calibri"/>
                <a:cs typeface="Times New Roman"/>
              </a:rPr>
              <a:t>ra </a:t>
            </a:r>
            <a:r>
              <a:rPr lang="it-IT" sz="2800" dirty="0">
                <a:ea typeface="Calibri"/>
                <a:cs typeface="Times New Roman"/>
              </a:rPr>
              <a:t>fenomeni musicali e studi matematici.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a typeface="Calibri"/>
                <a:cs typeface="Times New Roman"/>
              </a:rPr>
              <a:t>A lui si deve la teorizzazione del monocordo e attraverso l’evoluzione di </a:t>
            </a:r>
            <a:r>
              <a:rPr lang="it-IT" sz="2800" dirty="0" smtClean="0">
                <a:ea typeface="Calibri"/>
                <a:cs typeface="Times New Roman"/>
              </a:rPr>
              <a:t>esso </a:t>
            </a:r>
            <a:r>
              <a:rPr lang="it-IT" sz="2800" dirty="0">
                <a:ea typeface="Calibri"/>
                <a:cs typeface="Times New Roman"/>
              </a:rPr>
              <a:t>giunge alla </a:t>
            </a:r>
            <a:r>
              <a:rPr lang="it-IT" sz="2800" dirty="0" smtClean="0">
                <a:ea typeface="Calibri"/>
                <a:cs typeface="Times New Roman"/>
              </a:rPr>
              <a:t>composizione della </a:t>
            </a:r>
            <a:r>
              <a:rPr lang="it-IT" sz="2800" dirty="0">
                <a:ea typeface="Calibri"/>
                <a:cs typeface="Times New Roman"/>
              </a:rPr>
              <a:t>“</a:t>
            </a:r>
            <a:r>
              <a:rPr lang="it-IT" sz="2800" i="1" dirty="0">
                <a:ea typeface="Calibri"/>
                <a:cs typeface="Times New Roman"/>
              </a:rPr>
              <a:t>SCALA PITAGORICA</a:t>
            </a:r>
            <a:r>
              <a:rPr lang="it-IT" sz="2800" dirty="0">
                <a:ea typeface="Calibri"/>
                <a:cs typeface="Times New Roman"/>
              </a:rPr>
              <a:t>”.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055576"/>
            <a:ext cx="2320178" cy="4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aturale">
  <a:themeElements>
    <a:clrScheme name="Natural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tural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tural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221</TotalTime>
  <Words>655</Words>
  <Application>Microsoft Macintosh PowerPoint</Application>
  <PresentationFormat>Presentazione su schermo (4:3)</PresentationFormat>
  <Paragraphs>114</Paragraphs>
  <Slides>21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3" baseType="lpstr">
      <vt:lpstr>Algerian</vt:lpstr>
      <vt:lpstr>Andalus</vt:lpstr>
      <vt:lpstr>Apple Chancery</vt:lpstr>
      <vt:lpstr>Book Antiqua</vt:lpstr>
      <vt:lpstr>Bookman Old Style</vt:lpstr>
      <vt:lpstr>Calibri</vt:lpstr>
      <vt:lpstr>Garamond</vt:lpstr>
      <vt:lpstr>MV Boli</vt:lpstr>
      <vt:lpstr>Symbol</vt:lpstr>
      <vt:lpstr>Times New Roman</vt:lpstr>
      <vt:lpstr>Arial</vt:lpstr>
      <vt:lpstr>Naturale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Giannelli</dc:creator>
  <cp:lastModifiedBy>samuele casto</cp:lastModifiedBy>
  <cp:revision>35</cp:revision>
  <dcterms:created xsi:type="dcterms:W3CDTF">2016-03-02T11:04:16Z</dcterms:created>
  <dcterms:modified xsi:type="dcterms:W3CDTF">2016-03-04T12:31:29Z</dcterms:modified>
</cp:coreProperties>
</file>